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69" r:id="rId4"/>
    <p:sldId id="270" r:id="rId5"/>
    <p:sldId id="258" r:id="rId6"/>
    <p:sldId id="271" r:id="rId7"/>
    <p:sldId id="290" r:id="rId8"/>
    <p:sldId id="292" r:id="rId9"/>
    <p:sldId id="272" r:id="rId10"/>
    <p:sldId id="283" r:id="rId11"/>
    <p:sldId id="284" r:id="rId12"/>
    <p:sldId id="285" r:id="rId13"/>
    <p:sldId id="288" r:id="rId14"/>
    <p:sldId id="289" r:id="rId15"/>
    <p:sldId id="261" r:id="rId16"/>
    <p:sldId id="274" r:id="rId17"/>
    <p:sldId id="262" r:id="rId18"/>
    <p:sldId id="263" r:id="rId19"/>
    <p:sldId id="273" r:id="rId20"/>
    <p:sldId id="291" r:id="rId21"/>
    <p:sldId id="293" r:id="rId22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DF202B-16B8-4E77-B9BF-D3FCE453FDDB}" v="4" dt="2021-04-16T01:58:46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36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McNeilly" userId="f09a77df-ce99-4028-9cff-43e42646d335" providerId="ADAL" clId="{7BDF202B-16B8-4E77-B9BF-D3FCE453FDDB}"/>
    <pc:docChg chg="custSel modSld">
      <pc:chgData name="Nathan McNeilly" userId="f09a77df-ce99-4028-9cff-43e42646d335" providerId="ADAL" clId="{7BDF202B-16B8-4E77-B9BF-D3FCE453FDDB}" dt="2021-04-16T02:23:19.777" v="249" actId="20577"/>
      <pc:docMkLst>
        <pc:docMk/>
      </pc:docMkLst>
      <pc:sldChg chg="modSp mod">
        <pc:chgData name="Nathan McNeilly" userId="f09a77df-ce99-4028-9cff-43e42646d335" providerId="ADAL" clId="{7BDF202B-16B8-4E77-B9BF-D3FCE453FDDB}" dt="2021-04-16T02:23:19.777" v="249" actId="20577"/>
        <pc:sldMkLst>
          <pc:docMk/>
          <pc:sldMk cId="0" sldId="256"/>
        </pc:sldMkLst>
        <pc:spChg chg="mod">
          <ac:chgData name="Nathan McNeilly" userId="f09a77df-ce99-4028-9cff-43e42646d335" providerId="ADAL" clId="{7BDF202B-16B8-4E77-B9BF-D3FCE453FDDB}" dt="2021-04-16T02:23:19.777" v="249" actId="20577"/>
          <ac:spMkLst>
            <pc:docMk/>
            <pc:sldMk cId="0" sldId="256"/>
            <ac:spMk id="7171" creationId="{00000000-0000-0000-0000-000000000000}"/>
          </ac:spMkLst>
        </pc:spChg>
      </pc:sldChg>
      <pc:sldChg chg="modSp mod">
        <pc:chgData name="Nathan McNeilly" userId="f09a77df-ce99-4028-9cff-43e42646d335" providerId="ADAL" clId="{7BDF202B-16B8-4E77-B9BF-D3FCE453FDDB}" dt="2021-04-16T02:21:02.220" v="133" actId="20577"/>
        <pc:sldMkLst>
          <pc:docMk/>
          <pc:sldMk cId="0" sldId="257"/>
        </pc:sldMkLst>
        <pc:spChg chg="mod">
          <ac:chgData name="Nathan McNeilly" userId="f09a77df-ce99-4028-9cff-43e42646d335" providerId="ADAL" clId="{7BDF202B-16B8-4E77-B9BF-D3FCE453FDDB}" dt="2021-04-16T02:21:02.220" v="133" actId="20577"/>
          <ac:spMkLst>
            <pc:docMk/>
            <pc:sldMk cId="0" sldId="257"/>
            <ac:spMk id="8195" creationId="{00000000-0000-0000-0000-000000000000}"/>
          </ac:spMkLst>
        </pc:spChg>
      </pc:sldChg>
      <pc:sldChg chg="modSp mod">
        <pc:chgData name="Nathan McNeilly" userId="f09a77df-ce99-4028-9cff-43e42646d335" providerId="ADAL" clId="{7BDF202B-16B8-4E77-B9BF-D3FCE453FDDB}" dt="2021-04-16T02:22:02.844" v="220" actId="6549"/>
        <pc:sldMkLst>
          <pc:docMk/>
          <pc:sldMk cId="0" sldId="269"/>
        </pc:sldMkLst>
        <pc:spChg chg="mod">
          <ac:chgData name="Nathan McNeilly" userId="f09a77df-ce99-4028-9cff-43e42646d335" providerId="ADAL" clId="{7BDF202B-16B8-4E77-B9BF-D3FCE453FDDB}" dt="2021-04-16T02:22:02.844" v="220" actId="6549"/>
          <ac:spMkLst>
            <pc:docMk/>
            <pc:sldMk cId="0" sldId="269"/>
            <ac:spMk id="9219" creationId="{00000000-0000-0000-0000-000000000000}"/>
          </ac:spMkLst>
        </pc:spChg>
      </pc:sldChg>
      <pc:sldChg chg="modSp mod">
        <pc:chgData name="Nathan McNeilly" userId="f09a77df-ce99-4028-9cff-43e42646d335" providerId="ADAL" clId="{7BDF202B-16B8-4E77-B9BF-D3FCE453FDDB}" dt="2021-04-16T01:58:46.061" v="129" actId="20577"/>
        <pc:sldMkLst>
          <pc:docMk/>
          <pc:sldMk cId="0" sldId="293"/>
        </pc:sldMkLst>
        <pc:spChg chg="mod">
          <ac:chgData name="Nathan McNeilly" userId="f09a77df-ce99-4028-9cff-43e42646d335" providerId="ADAL" clId="{7BDF202B-16B8-4E77-B9BF-D3FCE453FDDB}" dt="2021-04-16T01:58:46.061" v="129" actId="20577"/>
          <ac:spMkLst>
            <pc:docMk/>
            <pc:sldMk cId="0" sldId="293"/>
            <ac:spMk id="2662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0A11C-A92C-4768-A042-C0899C27D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F4813-F0FF-4DC3-B639-A26660D39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410E6-0E3B-47DC-89FD-2CFC5E470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28CB4-51F8-498D-897E-366F37F6B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E5A33-3601-4A49-8D57-469FAC0BD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9BC51-7686-40D6-9237-D107A7B76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06266-1A59-47B5-B18A-500F6BA15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0C88F-E1BA-491F-B709-5278A8C88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8F8AD-ACFE-49DC-B864-227CE1822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2C8C1-169C-4B01-A04E-F777C391C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A3A1A-9C31-4880-8F0C-54C40AB03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D9243-7FAA-49C7-8FAC-7B1B06C17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3109F79-F562-41B4-8444-AEA5B0783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0" r:id="rId2"/>
    <p:sldLayoutId id="2147483829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30" r:id="rId9"/>
    <p:sldLayoutId id="2147483826" r:id="rId10"/>
    <p:sldLayoutId id="2147483827" r:id="rId11"/>
    <p:sldLayoutId id="214748383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jpeg"/><Relationship Id="rId4" Type="http://schemas.openxmlformats.org/officeDocument/2006/relationships/hyperlink" Target="http://images.search.yahoo.com/images/view;_ylt=A0PDoV0Z0vZPuWgAa2OJzbkF;_ylu=X3oDMTBlMTQ4cGxyBHNlYwNzcgRzbGsDaW1n?back=http://images.search.yahoo.com/search/images?p=date+marked+food+labels&amp;fr=yfp-t-701&amp;fr2=piv-web&amp;tab=organic&amp;ri=101&amp;w=800&amp;h=499&amp;imgurl=lh4.ggpht.com/_X7J6pattNWY/SvHHbi54PkI/AAAAAAAAEPo/yHvubEiZttc/s800/Food%20Tip002.jpg&amp;rurl=http://completeorganizingsolutions.com/2009/11/label-leftovers-to-avoid-science-experiments-in-the-fridge.html&amp;size=126.6+KB&amp;name=Labeled+Food&amp;p=date+marked+food+labels&amp;oid=5f6f411b1611b77fe4a77aceeb797810&amp;fr2=piv-web&amp;fr=yfp-t-701&amp;tt=Labeled+Food&amp;b=91&amp;ni=160&amp;no=101&amp;ts=&amp;tab=organic&amp;sigr=13evhd1on&amp;sigb=13ih4uau7&amp;sigi=12l7qh7s3&amp;.crumb=mq4hXvf5Oq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/imgres?imgurl=http://1.bp.blogspot.com/_N2pYGpbSows/R2Cdtn341_I/AAAAAAAAA8o/jcelZD9YUgA/s320/sick%2520man.gif&amp;imgrefurl=http://www.tomwhittakerblog.com/2007_12_01_archive.html&amp;usg=___7nWO215shuyptL8yH13qZfX1Qc=&amp;h=314&amp;w=320&amp;sz=89&amp;hl=en&amp;start=3&amp;um=1&amp;tbnid=JusVEnGV3SCeTM:&amp;tbnh=116&amp;tbnw=118&amp;prev=/images?q=animated+sick+person&amp;gbv=2&amp;hl=en&amp;um=1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google.com/imgres?imgurl=http://www.dominoeventos.com/Magic%20Hands%20sem%20fundo.JPG&amp;imgrefurl=http://www.dominoeventos.com/fotos.htm&amp;usg=__qEIuq2LqcipD2ZEoICtD-10xoBM=&amp;h=2368&amp;w=3473&amp;sz=276&amp;hl=en&amp;start=2&amp;tbnid=Xo1aasf1w_MB4M:&amp;tbnh=102&amp;tbnw=150&amp;prev=/images?q=magic+hands&amp;gbv=2&amp;ndsp=18&amp;hl=en&amp;sa=N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jpeg"/><Relationship Id="rId4" Type="http://schemas.openxmlformats.org/officeDocument/2006/relationships/hyperlink" Target="http://ipsofacto.fateback.com/rings.jpg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://images.google.com/imgres?imgurl=https://wizard.dds.com/Dentistsites/379/images/Patient_Info/Snuff.jpg&amp;imgrefurl=https://wizard.dds.com/Dentistsites/379/Smokeless_Tobacco.htm&amp;usg=__nT405-HB3Mb--NRWF484ZkwMD_c=&amp;h=227&amp;w=288&amp;sz=12&amp;hl=en&amp;start=27&amp;tbnid=6qxpA68x7enAdM:&amp;tbnh=91&amp;tbnw=115&amp;prev=/images?q=dipping+snuff&amp;gbv=2&amp;ndsp=18&amp;hl=en&amp;sa=N&amp;start=18" TargetMode="External"/><Relationship Id="rId7" Type="http://schemas.openxmlformats.org/officeDocument/2006/relationships/hyperlink" Target="http://images.google.com/imgres?imgurl=http://images.clipartof.com/thumbnails/24877-Royalty-Free-Clipart-Illustration-Of-Red-Fountain-Soda-Cup-With-A-White-Lid-And-A-Straw.jpg&amp;imgrefurl=http://www.clipartof.com/gallery/clipart/beverage_8.html&amp;usg=__PPGatixs2coqT3kk2YooCfoR33I=&amp;h=150&amp;w=149&amp;sz=6&amp;hl=en&amp;start=19&amp;tbnid=Aw97R14wC3csDM:&amp;tbnh=96&amp;tbnw=95&amp;prev=/images?q=cup+beverage+lid+and+straw&amp;gbv=2&amp;ndsp=18&amp;hl=en&amp;sa=N&amp;start=18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hyperlink" Target="http://images.google.com/imgres?imgurl=http://www.packaging-to-go.co.uk/communities/2/004/006/359/802/images/4519992581.jpg&amp;imgrefurl=http://www.packaging-to-go.co.uk/cupsandlids/4527986663&amp;usg=__djPPeH7eOeiNj3V-ujg2e67WEYo=&amp;h=251&amp;w=250&amp;sz=96&amp;hl=en&amp;start=37&amp;tbnid=LPbbCr9l_Tu0oM:&amp;tbnh=111&amp;tbnw=111&amp;prev=/images?q=cup+beverage&amp;gbv=2&amp;ndsp=18&amp;hl=en&amp;sa=N&amp;start=36" TargetMode="Externa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3.jpeg"/><Relationship Id="rId2" Type="http://schemas.openxmlformats.org/officeDocument/2006/relationships/hyperlink" Target="http://images.google.com/imgres?imgurl=http://www.waterheateroptions.com/images/electric-water-heater.jpg&amp;imgrefurl=http://www.waterheateroptions.com/electric-hot-water-heaters.html&amp;usg=__ZdM6QyDzgdd97XquFV2vOOHFXFI=&amp;h=500&amp;w=500&amp;sz=12&amp;hl=en&amp;start=52&amp;um=1&amp;tbnid=wNluCXBJ9SwqtM:&amp;tbnh=130&amp;tbnw=130&amp;prev=/images?q=on+demand+hot+water+heater&amp;gbv=2&amp;ndsp=18&amp;hl=en&amp;sa=N&amp;start=36&amp;um=1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hyperlink" Target="http://images.google.com/imgres?imgurl=http://www.classicrents.com/images/c-coffee_urn.jpg&amp;imgrefurl=http://www.classicrents.com/Accessories.php&amp;usg=__REUtVAh8_wHtirmWCLnAPlipTyQ=&amp;h=382&amp;w=300&amp;sz=16&amp;hl=en&amp;start=1&amp;um=1&amp;tbnid=UfbJUFmvpd5l1M:&amp;tbnh=123&amp;tbnw=97&amp;prev=/images?q=coffee+urn&amp;gbv=2&amp;hl=en&amp;um=1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7" Type="http://schemas.openxmlformats.org/officeDocument/2006/relationships/image" Target="../media/image29.jpeg"/><Relationship Id="rId2" Type="http://schemas.openxmlformats.org/officeDocument/2006/relationships/hyperlink" Target="http://images.google.com/imgres?imgurl=http://rvdreams.smugmug.com/photos/78735058-S.jpg&amp;imgrefurl=http://rv-dreams.typepad.com/rvdreams_journal/2007/11/sidetracked-on-.html&amp;usg=__oV2FNEm8QcWIktnyvtjOK8cqlGo=&amp;h=266&amp;w=400&amp;sz=42&amp;hl=en&amp;start=4&amp;um=1&amp;tbnid=7_ghqUrprXQozM:&amp;tbnh=82&amp;tbnw=124&amp;prev=/images?q=RV+blue+Boy&amp;gbv=2&amp;hl=en&amp;um=1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m/imgres?imgurl=http://contest.gndloop.org/portajon.gif&amp;imgrefurl=http://contest.gndloop.org/&amp;usg=__UPHeUfVIejoJHW3OHiOKoKiBHqc=&amp;h=373&amp;w=300&amp;sz=83&amp;hl=en&amp;start=2&amp;um=1&amp;tbnid=CwN0365J6fY5YM:&amp;tbnh=122&amp;tbnw=98&amp;prev=/images?q=porta+jon&amp;gbv=2&amp;ndsp=18&amp;hl=en&amp;um=1" TargetMode="External"/><Relationship Id="rId5" Type="http://schemas.openxmlformats.org/officeDocument/2006/relationships/image" Target="../media/image28.jpeg"/><Relationship Id="rId4" Type="http://schemas.openxmlformats.org/officeDocument/2006/relationships/hyperlink" Target="http://www.employees.org/~dweber/pottery/claytrap/installed.jpg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3.jpeg"/><Relationship Id="rId2" Type="http://schemas.openxmlformats.org/officeDocument/2006/relationships/hyperlink" Target="http://images.google.com/imgres?imgurl=http://www.ars.usda.gov/is/kids/bigcity/story1/insect3.gif&amp;imgrefurl=http://www.ars.usda.gov/is/kids/bigcity/story1/bugproof.htm&amp;usg=__GCnVjGV6kw6OFp7xFIJTiZLfypY=&amp;h=83&amp;w=150&amp;sz=24&amp;hl=en&amp;start=2&amp;tbnid=bWxb6CukUhlOOM:&amp;tbnh=53&amp;tbnw=96&amp;prev=/images?q=animated+fly&amp;gbv=2&amp;hl=en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images.google.com/imgres?imgurl=http://dir.coolclips.com/Nature/Environment/Garbage_Waste_Trash/garbage_can_CoolClips_envi0011.jpg&amp;imgrefurl=http://dir.coolclips.com/Nature/Environment/Garbage_Waste_Trash/Garbage_can_envi0011.html&amp;usg=__oamdf2th0-iIoSUQ4LlIvMbRExw=&amp;h=383&amp;w=275&amp;sz=42&amp;hl=en&amp;start=38&amp;tbnid=a5XDpQpYFNG3uM:&amp;tbnh=123&amp;tbnw=88&amp;prev=/images?q=garbage+can&amp;gbv=2&amp;ndsp=18&amp;hl=en&amp;sa=N&amp;start=36" TargetMode="Externa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le.Ford@clevelandcountync.gov" TargetMode="External"/><Relationship Id="rId2" Type="http://schemas.openxmlformats.org/officeDocument/2006/relationships/hyperlink" Target="mailto:nathan.mcneilly@clevelandcountync.go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yler.Ashe@clevelandcountync.gov" TargetMode="External"/><Relationship Id="rId4" Type="http://schemas.openxmlformats.org/officeDocument/2006/relationships/hyperlink" Target="mailto:Darin.Melton@clevelandcountync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/imgres?imgurl=http://img.archiexpo.com/images_ae/photo-g/commercial-hot-plate-52289.jpg&amp;imgrefurl=http://www.archiexpo.com/prod/hatco/commercial-hot-plate-49726-52289.html&amp;usg=__5zUlAhyX71EdOQIZXJjDENdg9mU=&amp;h=456&amp;w=406&amp;sz=72&amp;hl=en&amp;start=9&amp;tbnid=iTswsf7ZF69R_M:&amp;tbnh=128&amp;tbnw=114&amp;prev=/images?q=hot+holding+food+products&amp;gbv=2&amp;hl=en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images.google.com/imgres?imgurl=http://www.ncegg.org/Portals/2/food%20thermometer.jpg&amp;imgrefurl=http://www.ncegg.org/EggSafety/EggsandFoodserviceOperators/tabid/169/Default.aspx&amp;usg=__7E9jjdXtlMhQ6WnfsYl_Q8At_uA=&amp;h=298&amp;w=298&amp;sz=7&amp;hl=en&amp;start=2&amp;um=1&amp;tbnid=RwQu-_Bgse8pcM:&amp;tbnh=116&amp;tbnw=116&amp;prev=/images?q=food+temperature+thermometer&amp;gbv=2&amp;hl=en&amp;um=1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restaurant-services.com/images/True_TSSU-48-12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ecx.images-amazon.com/images/I/41Rd2DSfaVL._SL500_AA280_.jpg" TargetMode="Externa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Temporary Food Service Vendors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R="0" algn="ctr" eaLnBrk="1" hangingPunct="1"/>
            <a:r>
              <a:rPr lang="en-US" sz="2800" dirty="0"/>
              <a:t>Cleveland County Health Department</a:t>
            </a:r>
          </a:p>
          <a:p>
            <a:pPr marR="0" algn="ctr" eaLnBrk="1" hangingPunct="1"/>
            <a:r>
              <a:rPr lang="en-US" sz="2800" dirty="0"/>
              <a:t>(980) 484-5130 </a:t>
            </a:r>
          </a:p>
        </p:txBody>
      </p:sp>
      <p:pic>
        <p:nvPicPr>
          <p:cNvPr id="7172" name="Picture 9" descr="fair-food-7956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981200"/>
            <a:ext cx="2819400" cy="206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Date Marking</a:t>
            </a:r>
          </a:p>
        </p:txBody>
      </p:sp>
      <p:sp>
        <p:nvSpPr>
          <p:cNvPr id="4096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Food code regulation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Required for food held more than 24 hours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Date mark any ready to eat product that has been opened from the original commercial packaging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/>
              <a:t>Date can be marked on the day of opening or discard date</a:t>
            </a:r>
          </a:p>
        </p:txBody>
      </p:sp>
      <p:sp>
        <p:nvSpPr>
          <p:cNvPr id="1638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0"/>
            <a:ext cx="4038600" cy="7921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/>
          </a:p>
        </p:txBody>
      </p:sp>
      <p:pic>
        <p:nvPicPr>
          <p:cNvPr id="16389" name="Picture 6" descr="http://www.daymarksafety.com/images/Small/sm_dmxllabels_P3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76400"/>
            <a:ext cx="1333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8" descr="http://easternfoodsafety.com/wordpress/wp-content/uploads/2011/04/Removable-label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219200"/>
            <a:ext cx="24384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10" descr="http://ts3.mm.bing.net/images/thumbnail.aspx?q=4663274264133962&amp;id=aeab9336bd432470aa66cb9c0b3cdb0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4495800"/>
            <a:ext cx="2819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Employee Hygiene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Hair restraints</a:t>
            </a:r>
          </a:p>
          <a:p>
            <a:pPr eaLnBrk="1" hangingPunct="1"/>
            <a:r>
              <a:rPr lang="en-US" sz="2800"/>
              <a:t>Clean outer clothing/aprons.</a:t>
            </a:r>
          </a:p>
          <a:p>
            <a:pPr eaLnBrk="1" hangingPunct="1"/>
            <a:r>
              <a:rPr lang="en-US" sz="2800"/>
              <a:t>No sick people preparing food</a:t>
            </a:r>
          </a:p>
          <a:p>
            <a:pPr lvl="1" eaLnBrk="1" hangingPunct="1"/>
            <a:r>
              <a:rPr lang="en-US"/>
              <a:t>Employee Health Policy required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sz="half" idx="2"/>
          </p:nvPr>
        </p:nvSpPr>
        <p:spPr>
          <a:xfrm>
            <a:off x="4572000" y="838200"/>
            <a:ext cx="4038600" cy="4525963"/>
          </a:xfrm>
        </p:spPr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1030" name="Picture 5" descr="sick%252520ma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953000"/>
            <a:ext cx="15049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4876800" y="1295400"/>
          <a:ext cx="38862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4" imgW="5829261" imgH="7543646" progId="Acrobat.Document.11">
                  <p:embed/>
                </p:oleObj>
              </mc:Choice>
              <mc:Fallback>
                <p:oleObj name="Acrobat Document" r:id="rId4" imgW="5829261" imgH="7543646" progId="Acrobat.Document.11">
                  <p:embed/>
                  <p:pic>
                    <p:nvPicPr>
                      <p:cNvPr id="102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295400"/>
                        <a:ext cx="388620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Good hygienic Practices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Wash hands frequently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Before starting work, after each visit to the toilet, prior to donning gloves and  as often as needed to prevent contamination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NO BARE HAND CONTACT WITH READY TO EAT FOOD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Use tongs or gloves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“Magic Hands”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/>
              <a:t>Gloves can be a vehicle for cross contamination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/>
              <a:t>Change gloves often</a:t>
            </a:r>
          </a:p>
        </p:txBody>
      </p:sp>
      <p:sp>
        <p:nvSpPr>
          <p:cNvPr id="17412" name="Rectangle 9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/>
          </a:p>
        </p:txBody>
      </p:sp>
      <p:pic>
        <p:nvPicPr>
          <p:cNvPr id="17413" name="Picture 5" descr="Magic%2520Hands%2520sem%2520fund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038600"/>
            <a:ext cx="2819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8" descr="silver assortment of skull pentagram coffin bat spider ring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1676400"/>
            <a:ext cx="27717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6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Good Hygienic Practices cont.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No tobacco use in food prep area</a:t>
            </a:r>
          </a:p>
          <a:p>
            <a:pPr eaLnBrk="1" hangingPunct="1"/>
            <a:r>
              <a:rPr lang="en-US" sz="2800"/>
              <a:t>Employee Beverages </a:t>
            </a:r>
          </a:p>
          <a:p>
            <a:pPr lvl="1" eaLnBrk="1" hangingPunct="1"/>
            <a:r>
              <a:rPr lang="en-US"/>
              <a:t>Covered, consumed in sanitary manner, and properly located</a:t>
            </a:r>
          </a:p>
          <a:p>
            <a:pPr eaLnBrk="1" hangingPunct="1"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18436" name="Picture 10" descr="smoking.thumb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62638" y="2916238"/>
            <a:ext cx="1609725" cy="1895475"/>
          </a:xfrm>
          <a:noFill/>
        </p:spPr>
      </p:pic>
      <p:pic>
        <p:nvPicPr>
          <p:cNvPr id="18437" name="Picture 12" descr="Snuf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1295400"/>
            <a:ext cx="10953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4" descr="451999258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5200" y="4343400"/>
            <a:ext cx="2286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6" descr="24877-Royalty-Free-Clipart-Illustration-Of-Red-Fountain-Soda-Cup-With-A-White-Lid-And-A-Straw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" y="4495800"/>
            <a:ext cx="190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94125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No Bare Hand Contact With Ready To Eat Foods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/>
              <a:t>1 ml of feces contain approx 1,000,000,000,000  viral particles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/>
              <a:t>Proper hand washing removes 10,000,000,000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/>
              <a:t>1,000,000,000 virus particles left on un gloved hands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/>
              <a:t>1 -10 virus particles can make a person sick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US"/>
              <a:t>FDA Food Code Presentation, 2011 </a:t>
            </a:r>
          </a:p>
        </p:txBody>
      </p:sp>
      <p:sp>
        <p:nvSpPr>
          <p:cNvPr id="1946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410200"/>
            <a:ext cx="4038600" cy="715963"/>
          </a:xfrm>
        </p:spPr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19461" name="Picture 6" descr="http://www.sugme.com/wp-content/uploads/germs-on-ha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981200"/>
            <a:ext cx="4114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Provisions for Water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24000"/>
            <a:ext cx="4038600" cy="4525963"/>
          </a:xfrm>
        </p:spPr>
        <p:txBody>
          <a:bodyPr/>
          <a:lstStyle/>
          <a:p>
            <a:pPr eaLnBrk="1" hangingPunct="1"/>
            <a:r>
              <a:rPr lang="en-US" sz="2000"/>
              <a:t>Approved Source: municipal or bottled </a:t>
            </a:r>
          </a:p>
          <a:p>
            <a:pPr eaLnBrk="1" hangingPunct="1"/>
            <a:r>
              <a:rPr lang="en-US" sz="2000"/>
              <a:t>Under Pressure</a:t>
            </a:r>
          </a:p>
          <a:p>
            <a:pPr eaLnBrk="1" hangingPunct="1"/>
            <a:r>
              <a:rPr lang="en-US" sz="2000"/>
              <a:t>Provisions for heating water</a:t>
            </a:r>
          </a:p>
          <a:p>
            <a:pPr eaLnBrk="1" hangingPunct="1"/>
            <a:r>
              <a:rPr lang="en-US" sz="2000"/>
              <a:t>Use potable water supply hose if connecting to water source</a:t>
            </a:r>
          </a:p>
          <a:p>
            <a:pPr eaLnBrk="1" hangingPunct="1"/>
            <a:r>
              <a:rPr lang="en-US" sz="2000"/>
              <a:t>Potable water tanks must be washed, rinsed, and sanitized, labeled for their purpose, and protected from contamination</a:t>
            </a:r>
            <a:r>
              <a:rPr lang="en-US" sz="2400"/>
              <a:t>.</a:t>
            </a:r>
          </a:p>
        </p:txBody>
      </p:sp>
      <p:sp>
        <p:nvSpPr>
          <p:cNvPr id="20484" name="Rectangle 1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sz="2800"/>
          </a:p>
        </p:txBody>
      </p:sp>
      <p:pic>
        <p:nvPicPr>
          <p:cNvPr id="20485" name="Picture 7" descr="electric-water-heat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962400"/>
            <a:ext cx="14668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9" descr="c-coffee_ur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2057400"/>
            <a:ext cx="10763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1" descr="washdown%20hose-4022%20(edited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62750" y="1295400"/>
            <a:ext cx="238125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15" descr="http://t1.gstatic.com/images?q=tbn:ANd9GcQwmp6Vflk-Owov151jZzdBQq6ZYZJtv94Wlp2U1NWbfSvrJTtLM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39624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Handwashing Facilities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Must include at least 2 Gallon container with unassisted free flowing faucet</a:t>
            </a:r>
          </a:p>
          <a:p>
            <a:pPr eaLnBrk="1" hangingPunct="1"/>
            <a:r>
              <a:rPr lang="en-US" sz="2800"/>
              <a:t>Warm water</a:t>
            </a:r>
          </a:p>
          <a:p>
            <a:pPr eaLnBrk="1" hangingPunct="1"/>
            <a:r>
              <a:rPr lang="en-US" sz="2800"/>
              <a:t>Wastewater receptacle</a:t>
            </a:r>
          </a:p>
          <a:p>
            <a:pPr eaLnBrk="1" hangingPunct="1"/>
            <a:r>
              <a:rPr lang="en-US" sz="2800"/>
              <a:t>Soap</a:t>
            </a:r>
          </a:p>
          <a:p>
            <a:pPr eaLnBrk="1" hangingPunct="1"/>
            <a:r>
              <a:rPr lang="en-US" sz="2800"/>
              <a:t>Single use paper towels</a:t>
            </a:r>
          </a:p>
        </p:txBody>
      </p:sp>
      <p:pic>
        <p:nvPicPr>
          <p:cNvPr id="21508" name="Content Placeholder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67300" y="1600200"/>
            <a:ext cx="3200400" cy="4525963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Utensil Washing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/>
              <a:t>Three Basins are required </a:t>
            </a:r>
            <a:r>
              <a:rPr lang="en-US" sz="2400"/>
              <a:t>for wash, rinse, and sanitizing. Need to be  large enough to submerge the largest utensils, pots and pans accessible.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At least one drainboard or counter top space must be provided.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Provide approved sanitizer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No longer accepting a minimum of 1 basin sink.</a:t>
            </a:r>
          </a:p>
          <a:p>
            <a:pPr eaLnBrk="1" hangingPunct="1">
              <a:lnSpc>
                <a:spcPct val="90000"/>
              </a:lnSpc>
            </a:pPr>
            <a:endParaRPr lang="en-US" sz="2400"/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/>
          </a:p>
        </p:txBody>
      </p:sp>
      <p:pic>
        <p:nvPicPr>
          <p:cNvPr id="22533" name="Picture 14" descr="3basin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2750" y="990600"/>
            <a:ext cx="23812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16" descr="http://3.bp.blogspot.com/_uwmLHX5nT6Y/TIkY-AQ3cpI/AAAAAAAABL4/_QJfhx5JCK0/s320/dish-washing-st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971800"/>
            <a:ext cx="4191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Sewage disposal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343400" cy="483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Approved Manner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Municipal sewer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Portable sewage disposal large enough to accommodate proposed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Wastewater collection containers must be as large as the potable water containers.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If connected to hose municipal bib a connection to sewer is required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Grease and water shall not be poured on top of ground or in storm drains!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Conveniently located toilet facilities for employees</a:t>
            </a:r>
          </a:p>
        </p:txBody>
      </p:sp>
      <p:sp>
        <p:nvSpPr>
          <p:cNvPr id="23556" name="Rectangle 10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/>
          </a:p>
        </p:txBody>
      </p:sp>
      <p:pic>
        <p:nvPicPr>
          <p:cNvPr id="23557" name="Picture 5" descr="78735058-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5720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 descr="installed_small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1600200"/>
            <a:ext cx="2133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9" descr="portajon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7600" y="533400"/>
            <a:ext cx="1371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Premises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4419600" cy="4525963"/>
          </a:xfrm>
        </p:spPr>
        <p:txBody>
          <a:bodyPr/>
          <a:lstStyle/>
          <a:p>
            <a:pPr eaLnBrk="1" hangingPunct="1"/>
            <a:r>
              <a:rPr lang="en-US" sz="1800"/>
              <a:t>Surroundings shall be clean and sanitary</a:t>
            </a:r>
          </a:p>
          <a:p>
            <a:pPr eaLnBrk="1" hangingPunct="1"/>
            <a:r>
              <a:rPr lang="en-US" sz="1800"/>
              <a:t>Arrange food, utensils, and equipment to minimize exposure to insect, dust, and other contamination</a:t>
            </a:r>
          </a:p>
          <a:p>
            <a:pPr eaLnBrk="1" hangingPunct="1"/>
            <a:r>
              <a:rPr lang="en-US" sz="1800"/>
              <a:t>Provide screening or fly fans </a:t>
            </a:r>
          </a:p>
          <a:p>
            <a:pPr eaLnBrk="1" hangingPunct="1"/>
            <a:r>
              <a:rPr lang="en-US" sz="1800"/>
              <a:t>In the absence of grass concrete or asphalt Indoor/outdoor carpeting, matting tarps, or similar non absorbent material must be provided</a:t>
            </a:r>
          </a:p>
          <a:p>
            <a:pPr eaLnBrk="1" hangingPunct="1"/>
            <a:r>
              <a:rPr lang="en-US" sz="1800"/>
              <a:t>Garbage handled in a sanitary manner</a:t>
            </a:r>
          </a:p>
          <a:p>
            <a:pPr eaLnBrk="1" hangingPunct="1"/>
            <a:r>
              <a:rPr lang="en-US" sz="1800"/>
              <a:t>Lights must be shielded or shatterproof bulbs, and lights are required for nighttime operation</a:t>
            </a:r>
          </a:p>
        </p:txBody>
      </p:sp>
      <p:pic>
        <p:nvPicPr>
          <p:cNvPr id="24580" name="Picture 7" descr="insect3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210300" y="3611563"/>
            <a:ext cx="914400" cy="504825"/>
          </a:xfrm>
        </p:spPr>
      </p:pic>
      <p:pic>
        <p:nvPicPr>
          <p:cNvPr id="24581" name="Picture 4" descr="istockphoto_3602697-3d-portable-fan-anima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2057400"/>
            <a:ext cx="16573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5" descr="insect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600200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6" descr="800px-DanishHotdogstand-main_Fu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4343400"/>
            <a:ext cx="31242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8" descr="garbage_can_CoolClips_envi001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1600200"/>
            <a:ext cx="8382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/>
              <a:t>What is a temporary food event?</a:t>
            </a:r>
            <a:br>
              <a:rPr lang="en-US" sz="4000"/>
            </a:br>
            <a:r>
              <a:rPr lang="en-US" sz="4000"/>
              <a:t>(TFE)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Operates No more than 30 days in one location per calendar year.</a:t>
            </a:r>
          </a:p>
          <a:p>
            <a:pPr eaLnBrk="1" hangingPunct="1"/>
            <a:r>
              <a:rPr lang="en-US" sz="1800" dirty="0"/>
              <a:t>Affiliated with and endorsed by a transitory fair, carnival, circus, festival, or public exhibition </a:t>
            </a:r>
          </a:p>
          <a:p>
            <a:pPr eaLnBrk="1" hangingPunct="1"/>
            <a:r>
              <a:rPr lang="en-US" sz="1800" dirty="0"/>
              <a:t>“Domestic yard sales and businesses such as auctions, flea markets, or farmers' markets are not eligible for a TEMPORARY FOOD ESTABLISHMENT PERMIT.”</a:t>
            </a:r>
          </a:p>
          <a:p>
            <a:pPr eaLnBrk="1" hangingPunct="1">
              <a:buFontTx/>
              <a:buNone/>
            </a:pPr>
            <a:endParaRPr lang="en-US" sz="2800" dirty="0"/>
          </a:p>
          <a:p>
            <a:pPr eaLnBrk="1" hangingPunct="1"/>
            <a:r>
              <a:rPr lang="en-US" sz="2800" dirty="0"/>
              <a:t>Event must be in accordance with State Definition!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Questions ?</a:t>
            </a:r>
          </a:p>
        </p:txBody>
      </p:sp>
      <p:sp>
        <p:nvSpPr>
          <p:cNvPr id="25603" name="Subtitle 5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Contact information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4541837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dirty="0"/>
              <a:t>Nathan McNeilly, REHS, Director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Email: </a:t>
            </a:r>
            <a:r>
              <a:rPr lang="en-US" sz="1800" dirty="0" err="1">
                <a:hlinkClick r:id="rId2"/>
              </a:rPr>
              <a:t>nathan.mcneilly@</a:t>
            </a:r>
            <a:r>
              <a:rPr lang="en-US" sz="1800" err="1">
                <a:hlinkClick r:id="rId2"/>
              </a:rPr>
              <a:t>clevelandcountync</a:t>
            </a:r>
            <a:r>
              <a:rPr lang="en-US" sz="1800">
                <a:hlinkClick r:id="rId2"/>
              </a:rPr>
              <a:t>.gov</a:t>
            </a:r>
            <a:r>
              <a:rPr lang="en-US" sz="1800"/>
              <a:t> </a:t>
            </a:r>
            <a:endParaRPr lang="en-US" sz="1800" dirty="0"/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Phone: 980-484-5137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Michelle Ford, REHS, EH Programs Coordinator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Email: </a:t>
            </a:r>
            <a:r>
              <a:rPr lang="en-US" sz="1800" dirty="0">
                <a:hlinkClick r:id="rId3"/>
              </a:rPr>
              <a:t>Michelle.Ford@clevelandcountync.gov</a:t>
            </a:r>
            <a:r>
              <a:rPr lang="en-US" sz="1800" dirty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Phone: 980-484-5272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Darin Melton, REHS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Email: </a:t>
            </a:r>
            <a:r>
              <a:rPr lang="en-US" sz="1800" dirty="0">
                <a:hlinkClick r:id="rId4"/>
              </a:rPr>
              <a:t>Darin.Melton@clevelandcountync.gov</a:t>
            </a:r>
            <a:r>
              <a:rPr lang="en-US" sz="1800" dirty="0"/>
              <a:t>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Phone: 980-484-5144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Tyler Ashe, REHS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Email: </a:t>
            </a:r>
            <a:r>
              <a:rPr lang="en-US" sz="1800" dirty="0">
                <a:hlinkClick r:id="rId5"/>
              </a:rPr>
              <a:t>Tyler.Ashe@clevelandcountync.gov</a:t>
            </a:r>
            <a:r>
              <a:rPr lang="en-US" sz="1800" dirty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/>
              <a:t>Phone: 980-484-5132</a:t>
            </a:r>
          </a:p>
          <a:p>
            <a:pPr lvl="2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Application Process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Application must be submitted </a:t>
            </a:r>
            <a:r>
              <a:rPr lang="en-US" sz="2800" b="1" dirty="0">
                <a:solidFill>
                  <a:srgbClr val="FF0000"/>
                </a:solidFill>
              </a:rPr>
              <a:t>no less than Fifteen days prior to the event!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$75 permit fee required per booth, unless exempted (check or credit card accepted)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Fees collected at the Cleveland County Permits Office at 1333 Fallston Road, Shelby, NC 28150, or mailed in advance to 200 South Post Road, Shelby, NC 28152   (980-484-5130)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“This 15-day requirement does not prohibit the submission of applications for substitute vendors provided that these applications are submitted no fewer than 3 business days prior to the event.”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Application Continued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Diagram of booth setup and menu required: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514600"/>
            <a:ext cx="6248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Exemptions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/>
              <a:t>   After submitting application, the following groups may be exempted by the health department from obtaining a TFE permit, depending upon the length of event:</a:t>
            </a:r>
          </a:p>
          <a:p>
            <a:pPr eaLnBrk="1" hangingPunct="1"/>
            <a:r>
              <a:rPr lang="en-US" sz="2000"/>
              <a:t>Groups only selling Non-Potentially hazardous foods.</a:t>
            </a:r>
          </a:p>
          <a:p>
            <a:pPr lvl="1" eaLnBrk="1" hangingPunct="1"/>
            <a:r>
              <a:rPr lang="en-US" sz="2000"/>
              <a:t>Example: popcorn, candied apples, cotton candy, etc.</a:t>
            </a:r>
          </a:p>
          <a:p>
            <a:pPr eaLnBrk="1" hangingPunct="1"/>
            <a:r>
              <a:rPr lang="en-US" sz="2000"/>
              <a:t>Nonprofit organizations </a:t>
            </a:r>
          </a:p>
          <a:p>
            <a:pPr eaLnBrk="1" hangingPunct="1"/>
            <a:r>
              <a:rPr lang="en-US" sz="2000"/>
              <a:t>Political fundraising committees</a:t>
            </a:r>
          </a:p>
          <a:p>
            <a:pPr eaLnBrk="1" hangingPunct="1"/>
            <a:r>
              <a:rPr lang="en-US" sz="2000"/>
              <a:t>Elderly nutrition programs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Food Safety!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/>
              <a:t>All foods shall be clean, wholesome, free from adulteration, and from an approved source.</a:t>
            </a:r>
          </a:p>
          <a:p>
            <a:pPr eaLnBrk="1" hangingPunct="1"/>
            <a:r>
              <a:rPr lang="en-US" sz="2400"/>
              <a:t>Pre-pattied or ready to cook portions of meats must be purchased, unless prior approval pending equipment and prep areas.</a:t>
            </a:r>
          </a:p>
          <a:p>
            <a:pPr eaLnBrk="1" hangingPunct="1"/>
            <a:r>
              <a:rPr lang="en-US" sz="2400"/>
              <a:t>No cooking and cooling of foods for subsequent days use is allowed, unless approval is granted during permitting. </a:t>
            </a:r>
          </a:p>
          <a:p>
            <a:pPr eaLnBrk="1" hangingPunct="1"/>
            <a:r>
              <a:rPr lang="en-US" sz="2400"/>
              <a:t>Potentially hazardous foods from previous events may not be used if removed from original packaging.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Food protection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/>
              <a:t>Foods and food contact surfaces must be protected from contamination with use of food shields or barriers.</a:t>
            </a:r>
          </a:p>
          <a:p>
            <a:pPr lvl="1" eaLnBrk="1" hangingPunct="1"/>
            <a:r>
              <a:rPr lang="en-US"/>
              <a:t>Sneeze shields, stored off ground, covered</a:t>
            </a:r>
          </a:p>
          <a:p>
            <a:pPr lvl="1" eaLnBrk="1" hangingPunct="1"/>
            <a:r>
              <a:rPr lang="en-US"/>
              <a:t>Additional overhead protection required  for food, utensils, equipment, dishwashing areas , and cooking equipment  when individual servings including corn in the shuck. Exceptions include bulk foods such as roast, shoulder and briskets.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Food protection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Public access is limited to dining areas only, and storage units must be blocked from public access.</a:t>
            </a:r>
          </a:p>
          <a:p>
            <a:pPr eaLnBrk="1" hangingPunct="1"/>
            <a:r>
              <a:rPr lang="en-US" sz="2800"/>
              <a:t>Produce washing requires an additional food prep sink.</a:t>
            </a:r>
          </a:p>
          <a:p>
            <a:pPr eaLnBrk="1" hangingPunct="1"/>
            <a:r>
              <a:rPr lang="en-US" sz="2800"/>
              <a:t>Foods must be secured to protect from tampering and contamination.</a:t>
            </a:r>
          </a:p>
          <a:p>
            <a:pPr eaLnBrk="1" hangingPunct="1"/>
            <a:r>
              <a:rPr lang="en-US" sz="2800"/>
              <a:t>Label and store toxic materials to prevent the contamination of food and equipment.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Food safety! Continued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Provide an accurate product thermometer.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Keep hot foods at or above 135 degrees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Grills, warming cabinets, ovens, chafing dishes, steam tables, etc.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Keep cold foods at or below 41 degrees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Refrigeration provided.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Washable Coolers in good condition with drainage ports.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/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676400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/>
          </a:p>
        </p:txBody>
      </p:sp>
      <p:pic>
        <p:nvPicPr>
          <p:cNvPr id="15365" name="Picture 5" descr="food%2520thermomet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447800"/>
            <a:ext cx="15621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4953000"/>
            <a:ext cx="1295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See full size image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0" y="38100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9" descr="commercial-hot-plate-52289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53000" y="2438400"/>
            <a:ext cx="1085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411</TotalTime>
  <Words>1031</Words>
  <Application>Microsoft Office PowerPoint</Application>
  <PresentationFormat>On-screen Show (4:3)</PresentationFormat>
  <Paragraphs>118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Constantia</vt:lpstr>
      <vt:lpstr>Wingdings</vt:lpstr>
      <vt:lpstr>Wingdings 2</vt:lpstr>
      <vt:lpstr>Flow</vt:lpstr>
      <vt:lpstr>Acrobat Document</vt:lpstr>
      <vt:lpstr>Temporary Food Service Vendors</vt:lpstr>
      <vt:lpstr>What is a temporary food event? (TFE)</vt:lpstr>
      <vt:lpstr>Application Process</vt:lpstr>
      <vt:lpstr>Application Continued</vt:lpstr>
      <vt:lpstr>Exemptions</vt:lpstr>
      <vt:lpstr>Food Safety! </vt:lpstr>
      <vt:lpstr>Food protection</vt:lpstr>
      <vt:lpstr>Food protection</vt:lpstr>
      <vt:lpstr>Food safety! Continued</vt:lpstr>
      <vt:lpstr>Date Marking</vt:lpstr>
      <vt:lpstr>Employee Hygiene </vt:lpstr>
      <vt:lpstr>Good hygienic Practices</vt:lpstr>
      <vt:lpstr>Good Hygienic Practices cont.</vt:lpstr>
      <vt:lpstr>No Bare Hand Contact With Ready To Eat Foods</vt:lpstr>
      <vt:lpstr>Provisions for Water</vt:lpstr>
      <vt:lpstr>Handwashing Facilities</vt:lpstr>
      <vt:lpstr>Utensil Washing</vt:lpstr>
      <vt:lpstr>Sewage disposal</vt:lpstr>
      <vt:lpstr>Premises</vt:lpstr>
      <vt:lpstr>Questions ?</vt:lpstr>
      <vt:lpstr>Contact information</vt:lpstr>
    </vt:vector>
  </TitlesOfParts>
  <Company>Health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Temporary Food Service Events</dc:title>
  <dc:creator>Nathan McNeilly</dc:creator>
  <cp:lastModifiedBy>Nathan McNeilly</cp:lastModifiedBy>
  <cp:revision>31</cp:revision>
  <dcterms:created xsi:type="dcterms:W3CDTF">2009-11-02T17:56:56Z</dcterms:created>
  <dcterms:modified xsi:type="dcterms:W3CDTF">2021-04-16T02:23:27Z</dcterms:modified>
</cp:coreProperties>
</file>